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6DAD"/>
    <a:srgbClr val="0D78C9"/>
    <a:srgbClr val="024C84"/>
    <a:srgbClr val="993200"/>
    <a:srgbClr val="4D4E44"/>
    <a:srgbClr val="176338"/>
    <a:srgbClr val="0F5D3F"/>
    <a:srgbClr val="ABC8D1"/>
    <a:srgbClr val="1B3049"/>
    <a:srgbClr val="5D3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97F179-5BE7-4A29-9C60-23EF6B7EF951}" v="1" dt="2020-07-22T18:49:01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135" d="100"/>
          <a:sy n="135" d="100"/>
        </p:scale>
        <p:origin x="888" y="12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2" d="100"/>
          <a:sy n="102" d="100"/>
        </p:scale>
        <p:origin x="352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93C83-2184-4286-ABE1-941A40B40C8F}" type="datetimeFigureOut">
              <a:rPr lang="en-US" smtClean="0"/>
              <a:pPr/>
              <a:t>9/15/2023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03001-E0F2-47E5-A338-816CC267AF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5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3241F-7ED4-45AC-844C-15DB0D5F9CCD}" type="datetimeFigureOut">
              <a:rPr lang="en-US" smtClean="0"/>
              <a:pPr/>
              <a:t>9/15/2023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3B8C3-A209-4A55-9261-22C2A02B31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8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bluemesh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067" y="1287"/>
            <a:ext cx="12209092" cy="6856713"/>
          </a:xfrm>
          <a:prstGeom prst="rect">
            <a:avLst/>
          </a:prstGeom>
        </p:spPr>
      </p:pic>
      <p:sp>
        <p:nvSpPr>
          <p:cNvPr id="21" name="Title"/>
          <p:cNvSpPr>
            <a:spLocks noGrp="1"/>
          </p:cNvSpPr>
          <p:nvPr>
            <p:ph type="ctrTitle"/>
          </p:nvPr>
        </p:nvSpPr>
        <p:spPr>
          <a:xfrm>
            <a:off x="914400" y="914400"/>
            <a:ext cx="10363200" cy="1828800"/>
          </a:xfrm>
        </p:spPr>
        <p:txBody>
          <a:bodyPr/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Subtitle"/>
          <p:cNvSpPr>
            <a:spLocks noGrp="1"/>
          </p:cNvSpPr>
          <p:nvPr>
            <p:ph type="subTitle" idx="1"/>
          </p:nvPr>
        </p:nvSpPr>
        <p:spPr>
          <a:xfrm>
            <a:off x="914400" y="3203579"/>
            <a:ext cx="10363200" cy="987425"/>
          </a:xfrm>
        </p:spPr>
        <p:txBody>
          <a:bodyPr>
            <a:normAutofit/>
          </a:bodyPr>
          <a:lstStyle>
            <a:lvl1pPr marL="0" indent="0" algn="l">
              <a:buNone/>
              <a:defRPr sz="1604" b="0">
                <a:solidFill>
                  <a:schemeClr val="tx1"/>
                </a:solidFill>
              </a:defRPr>
            </a:lvl1pPr>
            <a:lvl2pPr marL="458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6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5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3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91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50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8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667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Copyright"/>
          <p:cNvSpPr txBox="1"/>
          <p:nvPr userDrawn="1"/>
        </p:nvSpPr>
        <p:spPr>
          <a:xfrm>
            <a:off x="10227052" y="6527632"/>
            <a:ext cx="2438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3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2020 The MathWorks, Inc.</a:t>
            </a:r>
          </a:p>
        </p:txBody>
      </p:sp>
      <p:cxnSp>
        <p:nvCxnSpPr>
          <p:cNvPr id="26" name="GrayLine"/>
          <p:cNvCxnSpPr/>
          <p:nvPr userDrawn="1"/>
        </p:nvCxnSpPr>
        <p:spPr>
          <a:xfrm>
            <a:off x="-4067" y="4376652"/>
            <a:ext cx="12209092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Logo" descr="09_MW_logo_CMYK_REV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330730" y="141139"/>
            <a:ext cx="1620665" cy="320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09602" y="457200"/>
            <a:ext cx="10769600" cy="990600"/>
          </a:xfrm>
        </p:spPr>
        <p:txBody>
          <a:bodyPr/>
          <a:lstStyle>
            <a:lvl1pPr>
              <a:defRPr sz="2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>
          <a:xfrm>
            <a:off x="609602" y="1600200"/>
            <a:ext cx="10769600" cy="4648200"/>
          </a:xfrm>
        </p:spPr>
        <p:txBody>
          <a:bodyPr/>
          <a:lstStyle>
            <a:lvl1pPr>
              <a:buSzPct val="75000"/>
              <a:defRPr sz="2400"/>
            </a:lvl1pPr>
            <a:lvl2pPr>
              <a:lnSpc>
                <a:spcPct val="105000"/>
              </a:lnSpc>
              <a:defRPr sz="2000"/>
            </a:lvl2pPr>
            <a:lvl3pPr>
              <a:lnSpc>
                <a:spcPct val="105000"/>
              </a:lnSpc>
              <a:buSzPct val="75000"/>
              <a:defRPr sz="1604"/>
            </a:lvl3pPr>
            <a:lvl4pPr>
              <a:lnSpc>
                <a:spcPct val="105000"/>
              </a:lnSpc>
              <a:defRPr/>
            </a:lvl4pPr>
            <a:lvl5pPr>
              <a:lnSpc>
                <a:spcPct val="105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09602" y="457200"/>
            <a:ext cx="10769600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"/>
          <p:cNvSpPr>
            <a:spLocks noGrp="1"/>
          </p:cNvSpPr>
          <p:nvPr>
            <p:ph type="title"/>
          </p:nvPr>
        </p:nvSpPr>
        <p:spPr>
          <a:xfrm>
            <a:off x="609600" y="457200"/>
            <a:ext cx="9448800" cy="990600"/>
          </a:xfrm>
        </p:spPr>
        <p:txBody>
          <a:bodyPr anchor="t" anchorCtr="0"/>
          <a:lstStyle>
            <a:lvl1pPr algn="l">
              <a:defRPr sz="2800" b="0" i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"/>
          <p:cNvSpPr>
            <a:spLocks noGrp="1"/>
          </p:cNvSpPr>
          <p:nvPr>
            <p:ph sz="half" idx="10" hasCustomPrompt="1"/>
          </p:nvPr>
        </p:nvSpPr>
        <p:spPr>
          <a:xfrm>
            <a:off x="609601" y="2819400"/>
            <a:ext cx="5080001" cy="3200400"/>
          </a:xfrm>
        </p:spPr>
        <p:txBody>
          <a:bodyPr/>
          <a:lstStyle>
            <a:lvl1pPr>
              <a:buClr>
                <a:srgbClr val="125687"/>
              </a:buClr>
              <a:buSzTx/>
              <a:defRPr sz="1800" baseline="0"/>
            </a:lvl1pPr>
            <a:lvl2pPr>
              <a:defRPr sz="1604"/>
            </a:lvl2pPr>
            <a:lvl3pPr>
              <a:buNone/>
              <a:defRPr sz="1604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>
              <a:buClr>
                <a:srgbClr val="125687"/>
              </a:buClr>
              <a:buSzTx/>
            </a:pPr>
            <a:r>
              <a:rPr lang="en-US" dirty="0"/>
              <a:t>Click to add b</a:t>
            </a:r>
            <a:r>
              <a:rPr lang="en-US" sz="1805" dirty="0">
                <a:solidFill>
                  <a:prstClr val="black"/>
                </a:solidFill>
              </a:rPr>
              <a:t>rief summary and benefits of feature (ideally three bullets)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Headline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1600200"/>
            <a:ext cx="5080001" cy="838200"/>
          </a:xfrm>
        </p:spPr>
        <p:txBody>
          <a:bodyPr anchor="t"/>
          <a:lstStyle>
            <a:lvl1pPr marL="0" indent="0" algn="l">
              <a:buNone/>
              <a:defRPr sz="2000" b="0" i="0" baseline="0"/>
            </a:lvl1pPr>
          </a:lstStyle>
          <a:p>
            <a:pPr lvl="0"/>
            <a:r>
              <a:rPr lang="en-US" dirty="0"/>
              <a:t>Click to add headline</a:t>
            </a:r>
            <a:r>
              <a:rPr lang="en-US" sz="2005" b="1" dirty="0">
                <a:solidFill>
                  <a:prstClr val="black"/>
                </a:solidFill>
              </a:rPr>
              <a:t> providing value of feature</a:t>
            </a:r>
            <a:endParaRPr lang="en-US" dirty="0"/>
          </a:p>
        </p:txBody>
      </p:sp>
      <p:sp>
        <p:nvSpPr>
          <p:cNvPr id="14" name="ProductName"/>
          <p:cNvSpPr>
            <a:spLocks noGrp="1"/>
          </p:cNvSpPr>
          <p:nvPr>
            <p:ph type="body" sz="half" idx="12" hasCustomPrompt="1"/>
          </p:nvPr>
        </p:nvSpPr>
        <p:spPr>
          <a:xfrm>
            <a:off x="609602" y="6172200"/>
            <a:ext cx="5473700" cy="533400"/>
          </a:xfrm>
        </p:spPr>
        <p:txBody>
          <a:bodyPr anchor="b" anchorCtr="0"/>
          <a:lstStyle>
            <a:lvl1pPr marL="230761" indent="-229170">
              <a:buClrTx/>
              <a:buSzPct val="125000"/>
              <a:buFont typeface="Courier New" pitchFamily="49" charset="0"/>
              <a:buChar char="»"/>
              <a:defRPr sz="1604" b="0">
                <a:latin typeface="Courier New" pitchFamily="49" charset="0"/>
                <a:cs typeface="Courier New" pitchFamily="49" charset="0"/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sz="1604" dirty="0" err="1">
                <a:latin typeface="Courier New" pitchFamily="49" charset="0"/>
                <a:cs typeface="Courier New" pitchFamily="49" charset="0"/>
              </a:rPr>
              <a:t>product_example_name</a:t>
            </a:r>
            <a:r>
              <a:rPr lang="en-US" sz="1604" dirty="0">
                <a:latin typeface="Courier New" pitchFamily="49" charset="0"/>
                <a:cs typeface="Courier New" pitchFamily="49" charset="0"/>
              </a:rPr>
              <a:t>.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963084" y="1914529"/>
            <a:ext cx="10363200" cy="1362075"/>
          </a:xfrm>
        </p:spPr>
        <p:txBody>
          <a:bodyPr anchor="t"/>
          <a:lstStyle>
            <a:lvl1pPr algn="ctr">
              <a:defRPr sz="3200" b="0" cap="none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Section Header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09602" y="457200"/>
            <a:ext cx="10769600" cy="990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LeftContent"/>
          <p:cNvSpPr>
            <a:spLocks noGrp="1"/>
          </p:cNvSpPr>
          <p:nvPr>
            <p:ph sz="half" idx="1"/>
          </p:nvPr>
        </p:nvSpPr>
        <p:spPr>
          <a:xfrm>
            <a:off x="609602" y="1600200"/>
            <a:ext cx="5181600" cy="46481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4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RightContent"/>
          <p:cNvSpPr>
            <a:spLocks noGrp="1"/>
          </p:cNvSpPr>
          <p:nvPr>
            <p:ph sz="half" idx="2"/>
          </p:nvPr>
        </p:nvSpPr>
        <p:spPr>
          <a:xfrm>
            <a:off x="6197602" y="1600200"/>
            <a:ext cx="5181600" cy="46481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4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"/>
          <p:cNvSpPr txBox="1">
            <a:spLocks noChangeArrowheads="1"/>
          </p:cNvSpPr>
          <p:nvPr userDrawn="1"/>
        </p:nvSpPr>
        <p:spPr bwMode="auto">
          <a:xfrm>
            <a:off x="607484" y="1600200"/>
            <a:ext cx="10765536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marL="342164" lvl="0" indent="-342164"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458340" algn="l"/>
              </a:tabLst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Edit</a:t>
            </a:r>
            <a:r>
              <a:rPr lang="en-US" sz="2400" baseline="0" dirty="0">
                <a:latin typeface="Arial" pitchFamily="34" charset="0"/>
                <a:cs typeface="Arial" pitchFamily="34" charset="0"/>
              </a:rPr>
              <a:t> in Slide Master view to 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nter agenda items</a:t>
            </a:r>
          </a:p>
          <a:p>
            <a:pPr marL="342164" lvl="0" indent="-342164"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458340" algn="l"/>
              </a:tabLst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Bullet 2</a:t>
            </a:r>
          </a:p>
          <a:p>
            <a:pPr marL="342164" lvl="0" indent="-342164"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458340" algn="l"/>
              </a:tabLst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Bullet</a:t>
            </a:r>
            <a:r>
              <a:rPr lang="en-US" sz="2400" baseline="0" dirty="0">
                <a:latin typeface="Arial" pitchFamily="34" charset="0"/>
                <a:cs typeface="Arial" pitchFamily="34" charset="0"/>
              </a:rPr>
              <a:t> 3</a:t>
            </a:r>
          </a:p>
          <a:p>
            <a:pPr marL="342164" lvl="0" indent="-342164"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458340" algn="l"/>
              </a:tabLst>
            </a:pPr>
            <a:r>
              <a:rPr lang="en-US" sz="2400" baseline="0" dirty="0">
                <a:latin typeface="Arial" pitchFamily="34" charset="0"/>
                <a:cs typeface="Arial" pitchFamily="34" charset="0"/>
              </a:rPr>
              <a:t>Bullet 4</a:t>
            </a:r>
          </a:p>
          <a:p>
            <a:pPr marL="342164" lvl="0" indent="-342164"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458340" algn="l"/>
              </a:tabLst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"/>
          <p:cNvSpPr txBox="1">
            <a:spLocks noChangeArrowheads="1"/>
          </p:cNvSpPr>
          <p:nvPr userDrawn="1"/>
        </p:nvSpPr>
        <p:spPr bwMode="auto">
          <a:xfrm>
            <a:off x="607484" y="464695"/>
            <a:ext cx="107655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marL="0" marR="0" indent="0" algn="l" defTabSz="9166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Edit in Slide</a:t>
            </a:r>
            <a:r>
              <a:rPr lang="en-US" sz="2800" b="0" baseline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Master view to e</a:t>
            </a:r>
            <a:r>
              <a:rPr lang="en-US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nter agenda</a:t>
            </a:r>
            <a:r>
              <a:rPr lang="en-US" sz="2800" b="0" baseline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title</a:t>
            </a:r>
            <a:endParaRPr lang="en-US" sz="2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09602" y="457200"/>
            <a:ext cx="10769600" cy="990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609602" y="1600200"/>
            <a:ext cx="10769600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SlideNumber"/>
          <p:cNvSpPr/>
          <p:nvPr/>
        </p:nvSpPr>
        <p:spPr>
          <a:xfrm>
            <a:off x="11582400" y="6484954"/>
            <a:ext cx="609600" cy="381001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noAutofit/>
          </a:bodyPr>
          <a:lstStyle/>
          <a:p>
            <a:pPr algn="ctr"/>
            <a:fld id="{47FBD1EF-0801-4063-B668-C71608ACC70F}" type="slidenum">
              <a:rPr kumimoji="0" lang="en-US" sz="1203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algn="ctr"/>
              <a:t>‹#›</a:t>
            </a:fld>
            <a:endParaRPr lang="en-US" sz="1203" b="1" dirty="0">
              <a:solidFill>
                <a:schemeClr val="tx2"/>
              </a:solidFill>
            </a:endParaRPr>
          </a:p>
        </p:txBody>
      </p:sp>
      <p:pic>
        <p:nvPicPr>
          <p:cNvPr id="12" name="Logo" descr="logo647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679339" y="23675"/>
            <a:ext cx="1327516" cy="36026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Line"/>
          <p:cNvCxnSpPr/>
          <p:nvPr/>
        </p:nvCxnSpPr>
        <p:spPr>
          <a:xfrm rot="10800000" flipV="1">
            <a:off x="229170" y="176521"/>
            <a:ext cx="10297392" cy="211602"/>
          </a:xfrm>
          <a:prstGeom prst="bentConnector3">
            <a:avLst>
              <a:gd name="adj1" fmla="val 100013"/>
            </a:avLst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9" r:id="rId4"/>
    <p:sldLayoutId id="2147483663" r:id="rId5"/>
    <p:sldLayoutId id="2147483651" r:id="rId6"/>
    <p:sldLayoutId id="2147483652" r:id="rId7"/>
    <p:sldLayoutId id="2147483664" r:id="rId8"/>
  </p:sldLayoutIdLst>
  <p:hf hdr="0" ftr="0" dt="0"/>
  <p:txStyles>
    <p:titleStyle>
      <a:lvl1pPr algn="l" defTabSz="916680" rtl="0" eaLnBrk="1" latinLnBrk="0" hangingPunct="1">
        <a:spcBef>
          <a:spcPct val="0"/>
        </a:spcBef>
        <a:buNone/>
        <a:defRPr sz="2800" b="0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3755" indent="-343755" algn="l" defTabSz="91668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4802" indent="-286462" algn="l" defTabSz="9166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5850" indent="-229170" algn="l" defTabSz="91668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§"/>
        <a:defRPr sz="1604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4190" indent="-229170" algn="l" defTabSz="916680" rtl="0" eaLnBrk="1" latinLnBrk="0" hangingPunct="1">
        <a:spcBef>
          <a:spcPct val="20000"/>
        </a:spcBef>
        <a:buFont typeface="Arial" pitchFamily="34" charset="0"/>
        <a:buNone/>
        <a:defRPr sz="1604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62531" indent="-229170" algn="l" defTabSz="9166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1404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20871" indent="-229170" algn="l" defTabSz="916680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6pPr>
      <a:lvl7pPr marL="2979211" indent="-229170" algn="l" defTabSz="916680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7pPr>
      <a:lvl8pPr marL="3437551" indent="-229170" algn="l" defTabSz="916680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8pPr>
      <a:lvl9pPr marL="3895891" indent="-229170" algn="l" defTabSz="916680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1pPr>
      <a:lvl2pPr marL="458340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2pPr>
      <a:lvl3pPr marL="916680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375020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4pPr>
      <a:lvl5pPr marL="1833361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5pPr>
      <a:lvl6pPr marL="2291701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6pPr>
      <a:lvl7pPr marL="2750041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7pPr>
      <a:lvl8pPr marL="3208381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8pPr>
      <a:lvl9pPr marL="3666721" algn="l" defTabSz="91668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confluence.clarkson.edu/display/OITKB/ACRES+-+Software+-+Matlab+Parallel" TargetMode="External"/><Relationship Id="rId7" Type="http://schemas.openxmlformats.org/officeDocument/2006/relationships/image" Target="../media/image7.png"/><Relationship Id="rId2" Type="http://schemas.openxmlformats.org/officeDocument/2006/relationships/hyperlink" Target="https://sites.clarkson.edu/acr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MATLAB Parallel Computing at Clarkson University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2" y="1295400"/>
            <a:ext cx="10769600" cy="4953000"/>
          </a:xfrm>
        </p:spPr>
        <p:txBody>
          <a:bodyPr/>
          <a:lstStyle/>
          <a:p>
            <a:r>
              <a:rPr lang="en-US" dirty="0"/>
              <a:t>When you are ready to run your MATLAB application beyond your desktop, ACRES has powerful HPC resources that allow you to run MATLAB to scale using MATLAB Parallel Server.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To get started:</a:t>
            </a:r>
          </a:p>
          <a:p>
            <a:pPr lvl="1"/>
            <a:r>
              <a:rPr lang="en-US" dirty="0">
                <a:hlinkClick r:id="rId2"/>
              </a:rPr>
              <a:t>https://sites.clarkson.edu/acres/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https://confluence.clarkson.edu/display/OITKB/ACRES+-+Software+-+Matlab+Parallel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6499D7-A39D-4C9A-B8DD-A1CDC62119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281"/>
            <a:ext cx="1735789" cy="1501224"/>
          </a:xfrm>
          <a:prstGeom prst="rect">
            <a:avLst/>
          </a:prstGeom>
        </p:spPr>
      </p:pic>
      <p:sp>
        <p:nvSpPr>
          <p:cNvPr id="6" name="Down Arrow 73">
            <a:extLst>
              <a:ext uri="{FF2B5EF4-FFF2-40B4-BE49-F238E27FC236}">
                <a16:creationId xmlns:a16="http://schemas.microsoft.com/office/drawing/2014/main" id="{A0E3F6B6-4A63-4161-A39C-B8ADC284EE9A}"/>
              </a:ext>
            </a:extLst>
          </p:cNvPr>
          <p:cNvSpPr/>
          <p:nvPr/>
        </p:nvSpPr>
        <p:spPr>
          <a:xfrm rot="16200000">
            <a:off x="4854579" y="3085037"/>
            <a:ext cx="203154" cy="1329887"/>
          </a:xfrm>
          <a:prstGeom prst="downArrow">
            <a:avLst>
              <a:gd name="adj1" fmla="val 50000"/>
              <a:gd name="adj2" fmla="val 51259"/>
            </a:avLst>
          </a:prstGeom>
          <a:solidFill>
            <a:srgbClr val="307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988" tIns="45494" rIns="90988" bIns="4549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791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EE24828-6A92-4FA0-A538-F8751EC489B6}"/>
              </a:ext>
            </a:extLst>
          </p:cNvPr>
          <p:cNvGrpSpPr/>
          <p:nvPr/>
        </p:nvGrpSpPr>
        <p:grpSpPr>
          <a:xfrm>
            <a:off x="6119122" y="2651699"/>
            <a:ext cx="2317964" cy="1988390"/>
            <a:chOff x="1051719" y="1862328"/>
            <a:chExt cx="2143020" cy="176479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992B5A0-D22E-41D3-89C4-E5930801C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1719" y="1862328"/>
              <a:ext cx="695220" cy="176479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D1142-3A6A-458A-80B4-5841C6054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5619" y="1862328"/>
              <a:ext cx="695220" cy="176479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157F2DD-1BD4-480E-8E3E-6556A0165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9519" y="1862328"/>
              <a:ext cx="695220" cy="1764791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8C7BAFD-7931-4FE6-87DF-383956C3F6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664" y="3299039"/>
            <a:ext cx="1950902" cy="53131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76D2A70-BA52-4982-A183-28F479310109}"/>
              </a:ext>
            </a:extLst>
          </p:cNvPr>
          <p:cNvGrpSpPr/>
          <p:nvPr/>
        </p:nvGrpSpPr>
        <p:grpSpPr>
          <a:xfrm>
            <a:off x="8576707" y="2866058"/>
            <a:ext cx="1760245" cy="1788853"/>
            <a:chOff x="3375828" y="2603372"/>
            <a:chExt cx="1768987" cy="179773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93EF6E7-E712-497E-9C6B-3FB447F6F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457" y="2603372"/>
              <a:ext cx="877824" cy="438912"/>
            </a:xfrm>
            <a:prstGeom prst="rect">
              <a:avLst/>
            </a:prstGeom>
          </p:spPr>
        </p:pic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9162F76D-F55C-439A-9B24-620B647E91C1}"/>
                </a:ext>
              </a:extLst>
            </p:cNvPr>
            <p:cNvSpPr txBox="1"/>
            <p:nvPr/>
          </p:nvSpPr>
          <p:spPr>
            <a:xfrm>
              <a:off x="3566827" y="2977207"/>
              <a:ext cx="12179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94" dirty="0">
                  <a:solidFill>
                    <a:srgbClr val="484848"/>
                  </a:solidFill>
                  <a:latin typeface="Arial" pitchFamily="34" charset="0"/>
                  <a:cs typeface="Arial" pitchFamily="34" charset="0"/>
                </a:rPr>
                <a:t>GPU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D4AF0E4-092C-40F4-B0ED-DA11D316C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4624" y="3356992"/>
              <a:ext cx="607490" cy="713851"/>
            </a:xfrm>
            <a:prstGeom prst="rect">
              <a:avLst/>
            </a:prstGeom>
          </p:spPr>
        </p:pic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AAFAEFDF-E14A-4795-8BCB-B8B6343149ED}"/>
                </a:ext>
              </a:extLst>
            </p:cNvPr>
            <p:cNvSpPr txBox="1"/>
            <p:nvPr/>
          </p:nvSpPr>
          <p:spPr>
            <a:xfrm>
              <a:off x="3375828" y="4093331"/>
              <a:ext cx="1768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94" dirty="0">
                  <a:solidFill>
                    <a:srgbClr val="484848"/>
                  </a:solidFill>
                  <a:latin typeface="Arial" pitchFamily="34" charset="0"/>
                  <a:cs typeface="Arial" pitchFamily="34" charset="0"/>
                </a:rPr>
                <a:t>Multi-core CPU</a:t>
              </a:r>
            </a:p>
          </p:txBody>
        </p:sp>
      </p:grpSp>
      <p:sp>
        <p:nvSpPr>
          <p:cNvPr id="10" name="TextBox 23">
            <a:extLst>
              <a:ext uri="{FF2B5EF4-FFF2-40B4-BE49-F238E27FC236}">
                <a16:creationId xmlns:a16="http://schemas.microsoft.com/office/drawing/2014/main" id="{79B83275-1D35-4E5C-BE63-25FDE32003A4}"/>
              </a:ext>
            </a:extLst>
          </p:cNvPr>
          <p:cNvSpPr txBox="1"/>
          <p:nvPr/>
        </p:nvSpPr>
        <p:spPr>
          <a:xfrm>
            <a:off x="1616941" y="4505444"/>
            <a:ext cx="2534392" cy="3062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94" b="1" dirty="0">
                <a:latin typeface="+mj-lt"/>
                <a:cs typeface="Arial" pitchFamily="34" charset="0"/>
              </a:rPr>
              <a:t>Parallel Computing Toolbox</a:t>
            </a:r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EE2BACBE-DA50-4664-AF12-BB4AC2309E2E}"/>
              </a:ext>
            </a:extLst>
          </p:cNvPr>
          <p:cNvSpPr txBox="1"/>
          <p:nvPr/>
        </p:nvSpPr>
        <p:spPr>
          <a:xfrm>
            <a:off x="6197126" y="4677284"/>
            <a:ext cx="3727951" cy="306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94" b="1" dirty="0">
                <a:latin typeface="+mj-lt"/>
                <a:cs typeface="Arial" pitchFamily="34" charset="0"/>
              </a:rPr>
              <a:t>MATLAB Parallel Server</a:t>
            </a:r>
          </a:p>
        </p:txBody>
      </p:sp>
      <p:pic>
        <p:nvPicPr>
          <p:cNvPr id="19" name="Picture 18" descr="A logo of a university&#10;&#10;Description automatically generated">
            <a:extLst>
              <a:ext uri="{FF2B5EF4-FFF2-40B4-BE49-F238E27FC236}">
                <a16:creationId xmlns:a16="http://schemas.microsoft.com/office/drawing/2014/main" id="{8208579B-9DEB-3020-9B7B-C1E4DD07D4A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257175"/>
            <a:ext cx="114300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95857"/>
      </p:ext>
    </p:extLst>
  </p:cSld>
  <p:clrMapOvr>
    <a:masterClrMapping/>
  </p:clrMapOvr>
</p:sld>
</file>

<file path=ppt/theme/theme1.xml><?xml version="1.0" encoding="utf-8"?>
<a:theme xmlns:a="http://schemas.openxmlformats.org/drawingml/2006/main" name="MW_Public_widescreen">
  <a:themeElements>
    <a:clrScheme name="TMW_PPT">
      <a:dk1>
        <a:sysClr val="windowText" lastClr="000000"/>
      </a:dk1>
      <a:lt1>
        <a:sysClr val="window" lastClr="FFFFFF"/>
      </a:lt1>
      <a:dk2>
        <a:srgbClr val="125687"/>
      </a:dk2>
      <a:lt2>
        <a:srgbClr val="EEECE1"/>
      </a:lt2>
      <a:accent1>
        <a:srgbClr val="95B3D7"/>
      </a:accent1>
      <a:accent2>
        <a:srgbClr val="781414"/>
      </a:accent2>
      <a:accent3>
        <a:srgbClr val="697819"/>
      </a:accent3>
      <a:accent4>
        <a:srgbClr val="D27809"/>
      </a:accent4>
      <a:accent5>
        <a:srgbClr val="BFBFBF"/>
      </a:accent5>
      <a:accent6>
        <a:srgbClr val="E5DD9F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="1" dirty="0" smtClean="0"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5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 dirty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9" id="{8CB18E25-FDCF-FE47-B60E-1BE218BED890}" vid="{B0147505-00DB-FE41-B045-7DC51E0995A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79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Courier New</vt:lpstr>
      <vt:lpstr>Wingdings</vt:lpstr>
      <vt:lpstr>MW_Public_widescreen</vt:lpstr>
      <vt:lpstr>MATLAB Parallel Computing at Clarkson University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2021-03-18T23:07:33Z</dcterms:created>
  <dcterms:modified xsi:type="dcterms:W3CDTF">2023-09-15T18:51:35Z</dcterms:modified>
  <cp:category/>
</cp:coreProperties>
</file>